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6" r:id="rId3"/>
    <p:sldId id="264" r:id="rId4"/>
    <p:sldId id="318" r:id="rId5"/>
    <p:sldId id="319" r:id="rId6"/>
    <p:sldId id="320" r:id="rId7"/>
    <p:sldId id="316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Capozzi" initials="SC" lastIdx="4" clrIdx="0"/>
  <p:cmAuthor id="2" name="Robert Letzler" initials="RL" lastIdx="10" clrIdx="1">
    <p:extLst>
      <p:ext uri="{19B8F6BF-5375-455C-9EA6-DF929625EA0E}">
        <p15:presenceInfo xmlns:p15="http://schemas.microsoft.com/office/powerpoint/2012/main" userId="S-1-5-21-1668284364-3927605653-1505094145-7109" providerId="AD"/>
      </p:ext>
    </p:extLst>
  </p:cmAuthor>
  <p:cmAuthor id="3" name="Amber Martin" initials="AM" lastIdx="9" clrIdx="2">
    <p:extLst>
      <p:ext uri="{19B8F6BF-5375-455C-9EA6-DF929625EA0E}">
        <p15:presenceInfo xmlns:p15="http://schemas.microsoft.com/office/powerpoint/2012/main" userId="S-1-5-21-1668284364-3927605653-1505094145-7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EEC"/>
    <a:srgbClr val="5091FA"/>
    <a:srgbClr val="C2E1FA"/>
    <a:srgbClr val="FCF8A6"/>
    <a:srgbClr val="FCFFDB"/>
    <a:srgbClr val="FEECBE"/>
    <a:srgbClr val="FDE3A1"/>
    <a:srgbClr val="C6FEE3"/>
    <a:srgbClr val="FEDADA"/>
    <a:srgbClr val="FC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76374" autoAdjust="0"/>
  </p:normalViewPr>
  <p:slideViewPr>
    <p:cSldViewPr snapToGrid="0" showGuides="1">
      <p:cViewPr varScale="1">
        <p:scale>
          <a:sx n="65" d="100"/>
          <a:sy n="65" d="100"/>
        </p:scale>
        <p:origin x="1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1916D85-1880-4C92-9109-9E2194122B78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A1008-79E6-49C9-94BE-03B9A58CC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C8DEF0A-0D28-46BB-B774-F532B6B938BF}" type="datetimeFigureOut">
              <a:rPr lang="en-US"/>
              <a:pPr>
                <a:defRPr/>
              </a:pPr>
              <a:t>10/11/18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73E1CE9-3BD1-48A4-A896-F4D5B1F2D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91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3F1D-D580-4ACD-A279-27B0CDB09E7B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03A180-07E0-48B8-AB47-E4C30C5A0AD3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1328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D95A-FD38-4AEE-A56D-045674EB871D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ECB00D-2CAF-4D41-A718-02E38CEC04E6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0942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D95A-FD38-4AEE-A56D-045674EB871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ECB00D-2CAF-4D41-A718-02E38CEC04E6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1347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D95A-FD38-4AEE-A56D-045674EB871D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ECB00D-2CAF-4D41-A718-02E38CEC04E6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2578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E3F1D-D580-4ACD-A279-27B0CDB09E7B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03A180-07E0-48B8-AB47-E4C30C5A0AD3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6211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E1CE9-3BD1-48A4-A896-F4D5B1F2D6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734629" y="4738914"/>
            <a:ext cx="2409371" cy="1299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58056" y="3510872"/>
            <a:ext cx="902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  <a:cs typeface="Arial" pitchFamily="34" charset="0"/>
              </a:rPr>
              <a:t>Connecticut Public</a:t>
            </a:r>
            <a:r>
              <a:rPr lang="en-US" sz="3600" b="0" baseline="0" dirty="0">
                <a:solidFill>
                  <a:schemeClr val="bg2"/>
                </a:solidFill>
                <a:latin typeface="+mj-lt"/>
                <a:cs typeface="Arial" pitchFamily="34" charset="0"/>
              </a:rPr>
              <a:t> Utilities Regulatory Authority</a:t>
            </a:r>
            <a:endParaRPr lang="en-US" sz="3600" b="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6" descr="DEEPLogoRectangleCOLOR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4979988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8" descr="DEEPsFirstslides2-8-12ONLY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51388"/>
            <a:ext cx="67373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E2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40664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Public Utilities Regulatory Authority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74971"/>
            <a:ext cx="9144000" cy="283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573315" y="1320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Public Utilities</a:t>
            </a:r>
            <a:r>
              <a:rPr lang="en-US" sz="2000" baseline="0" dirty="0">
                <a:solidFill>
                  <a:srgbClr val="002A7E"/>
                </a:solidFill>
                <a:latin typeface="+mj-lt"/>
              </a:rPr>
              <a:t> Regulatory Authority</a:t>
            </a:r>
            <a:endParaRPr lang="en-US" sz="2000" dirty="0">
              <a:solidFill>
                <a:srgbClr val="002A7E"/>
              </a:solidFill>
              <a:latin typeface="+mj-lt"/>
            </a:endParaRPr>
          </a:p>
        </p:txBody>
      </p:sp>
      <p:sp>
        <p:nvSpPr>
          <p:cNvPr id="13" name="Content Placeholder 3"/>
          <p:cNvSpPr>
            <a:spLocks noGrp="1"/>
          </p:cNvSpPr>
          <p:nvPr userDrawn="1">
            <p:ph idx="1"/>
          </p:nvPr>
        </p:nvSpPr>
        <p:spPr>
          <a:xfrm>
            <a:off x="566057" y="1562100"/>
            <a:ext cx="8229600" cy="3733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74971"/>
            <a:ext cx="9144000" cy="283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6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938" y="906463"/>
            <a:ext cx="9151938" cy="51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 userDrawn="1"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Public</a:t>
            </a:r>
            <a:r>
              <a:rPr lang="en-US" sz="2000" baseline="0" dirty="0">
                <a:solidFill>
                  <a:srgbClr val="002A7E"/>
                </a:solidFill>
                <a:latin typeface="+mj-lt"/>
              </a:rPr>
              <a:t> Utilities Regulatory Authority</a:t>
            </a:r>
            <a:endParaRPr lang="en-US" sz="2000" dirty="0">
              <a:solidFill>
                <a:srgbClr val="002A7E"/>
              </a:solidFill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574971"/>
            <a:ext cx="9144000" cy="283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33407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Public</a:t>
            </a:r>
            <a:r>
              <a:rPr lang="en-US" sz="2000" baseline="0" dirty="0">
                <a:solidFill>
                  <a:srgbClr val="002A7E"/>
                </a:solidFill>
                <a:latin typeface="+mj-lt"/>
              </a:rPr>
              <a:t> Utilities Regulatory Authority</a:t>
            </a:r>
            <a:endParaRPr lang="en-US" sz="2000" dirty="0">
              <a:solidFill>
                <a:srgbClr val="002A7E"/>
              </a:solidFill>
              <a:latin typeface="+mj-lt"/>
            </a:endParaRPr>
          </a:p>
        </p:txBody>
      </p:sp>
      <p:sp>
        <p:nvSpPr>
          <p:cNvPr id="13" name="Content Placeholder 3"/>
          <p:cNvSpPr>
            <a:spLocks noGrp="1"/>
          </p:cNvSpPr>
          <p:nvPr userDrawn="1">
            <p:ph idx="1"/>
          </p:nvPr>
        </p:nvSpPr>
        <p:spPr>
          <a:xfrm>
            <a:off x="566057" y="1995714"/>
            <a:ext cx="8229600" cy="33001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74971"/>
            <a:ext cx="9144000" cy="283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21050604.JPG"/>
          <p:cNvPicPr>
            <a:picLocks noChangeAspect="1"/>
          </p:cNvPicPr>
          <p:nvPr userDrawn="1"/>
        </p:nvPicPr>
        <p:blipFill>
          <a:blip r:embed="rId3" cstate="print"/>
          <a:srcRect t="32877" b="35312"/>
          <a:stretch>
            <a:fillRect/>
          </a:stretch>
        </p:blipFill>
        <p:spPr bwMode="auto">
          <a:xfrm>
            <a:off x="0" y="0"/>
            <a:ext cx="9144000" cy="17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E2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40664"/>
            <a:ext cx="9144000" cy="538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  <a:latin typeface="+mj-lt"/>
              </a:rPr>
              <a:t>Connecticut Public Utilities Regulatory Authority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74971"/>
            <a:ext cx="9144000" cy="283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573315" y="1320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eaLnBrk="1" hangingPunct="1"/>
            <a:r>
              <a:rPr lang="en-US">
                <a:solidFill>
                  <a:srgbClr val="002A7E"/>
                </a:solidFill>
              </a:rPr>
              <a:t>Click to edit Master title style</a:t>
            </a: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A5C78E-5E29-47FC-8F1B-06D6D3DC95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Deliberative Draft.  Not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14B187-54CA-46E5-9D8B-9BAFC3320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uc.state.ct.us/dockcurr.nsf/(Web%20Main%20View/All%20Dockets)?OpenView&amp;Start=39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uc.state.ct.us/dockcurr.nsf/8e6fc37a54110e3e852576190052b64d/cb697a2aea44be88852582fa0068938e?OpenDocu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uc.state.ct.us/dockcurr.nsf/(Web+Main+View/All+Dockets)?OpenView&amp;StartKey=17-06-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puc.state.ct.us/dockcurr.nsf/(Web+Main+View/All+Dockets)?OpenView&amp;StartKey=17-06-02" TargetMode="External"/><Relationship Id="rId4" Type="http://schemas.openxmlformats.org/officeDocument/2006/relationships/hyperlink" Target="http://www.dpuc.state.ct.us/dockcurr.nsf/(Web+Main+View/All+Dockets)?OpenView&amp;StartKey=17-11-1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63600" y="1701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Grid Modernization </a:t>
            </a:r>
          </a:p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Developments in Connecticut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 sz="3200" i="1" dirty="0">
                <a:cs typeface="Times New Roman" panose="02020603050405020304" pitchFamily="18" charset="0"/>
              </a:rPr>
              <a:t>Presentation to the New England Restructuring Roundtable</a:t>
            </a:r>
          </a:p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549400" y="4472204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Katie Dykes, PURA Chair</a:t>
            </a:r>
          </a:p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</a:rPr>
              <a:t>October 12, 2018</a:t>
            </a:r>
            <a:endParaRPr lang="en-US" alt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PURA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Investigation into Distribution System Planning of the Electric Distribution Companies</a:t>
            </a:r>
          </a:p>
          <a:p>
            <a:r>
              <a:rPr lang="en-US" sz="2800" dirty="0"/>
              <a:t>Future of distributed generation tariffs: Implementation of Section 7 of Public Act 18-50</a:t>
            </a:r>
          </a:p>
          <a:p>
            <a:pPr lvl="0"/>
            <a:r>
              <a:rPr lang="en-US" sz="2800" dirty="0"/>
              <a:t>Pilot Programs for Grid-Side System Enhancements</a:t>
            </a:r>
          </a:p>
          <a:p>
            <a:pPr lvl="0"/>
            <a:r>
              <a:rPr lang="en-US" sz="2800" dirty="0"/>
              <a:t>Insights &amp; Opportunities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C78E-5E29-47FC-8F1B-06D6D3DC95CE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>
                <a:hlinkClick r:id="rId3"/>
              </a:rPr>
              <a:t>Docket 17-12-03</a:t>
            </a:r>
            <a:br>
              <a:rPr lang="en-US" sz="2400" dirty="0"/>
            </a:br>
            <a:r>
              <a:rPr lang="en-US" sz="2400" dirty="0"/>
              <a:t>PURA Investigation into Distribution System Planning of the Electric Distribution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Phase 1 Investigation</a:t>
            </a:r>
          </a:p>
          <a:p>
            <a:pPr lvl="1"/>
            <a:r>
              <a:rPr lang="en-US" dirty="0"/>
              <a:t>Topic 1: Key cost drivers associated with maintaining, operating and modernizing the electric distribution system </a:t>
            </a:r>
          </a:p>
          <a:p>
            <a:pPr lvl="1"/>
            <a:r>
              <a:rPr lang="en-US" dirty="0"/>
              <a:t>Topic 2: How is customer demand changing?</a:t>
            </a:r>
          </a:p>
          <a:p>
            <a:pPr lvl="1"/>
            <a:r>
              <a:rPr lang="en-US" dirty="0"/>
              <a:t>Topic 3: What is the current, and desired future, functionality of the distribution grid?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Final decision expected January 2019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Phase 2 Implementation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C78E-5E29-47FC-8F1B-06D6D3DC9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>
                <a:hlinkClick r:id="rId3"/>
              </a:rPr>
              <a:t>Docket 18-08-33</a:t>
            </a:r>
            <a:br>
              <a:rPr lang="en-US" sz="2400" dirty="0"/>
            </a:br>
            <a:r>
              <a:rPr lang="en-US" sz="2400" dirty="0"/>
              <a:t>PURA Implementation of Section 7 of Public Act 18-50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Implementing 2018 legislation authorizing new Class I distributed generation procurement and tariffs</a:t>
            </a:r>
          </a:p>
          <a:p>
            <a:r>
              <a:rPr lang="en-US" sz="3000" dirty="0"/>
              <a:t>Scoping docket 18-06-15 established schedule</a:t>
            </a:r>
          </a:p>
          <a:p>
            <a:r>
              <a:rPr lang="en-US" sz="3000" dirty="0"/>
              <a:t>One docket, four tracks, multiple interim decisions</a:t>
            </a:r>
          </a:p>
          <a:p>
            <a:pPr lvl="1"/>
            <a:r>
              <a:rPr lang="en-US" sz="2600" dirty="0"/>
              <a:t>Track 1: EDC procurement </a:t>
            </a:r>
            <a:r>
              <a:rPr lang="en-US" sz="2600"/>
              <a:t>plans </a:t>
            </a:r>
          </a:p>
          <a:p>
            <a:pPr lvl="1"/>
            <a:r>
              <a:rPr lang="en-US" sz="2600"/>
              <a:t>Track </a:t>
            </a:r>
            <a:r>
              <a:rPr lang="en-US" sz="2600" dirty="0"/>
              <a:t>2: Common tariff elements: e.g., netting interval</a:t>
            </a:r>
          </a:p>
          <a:p>
            <a:pPr lvl="1"/>
            <a:r>
              <a:rPr lang="en-US" sz="2600" dirty="0"/>
              <a:t>Track 3: Residential tariffs </a:t>
            </a:r>
          </a:p>
          <a:p>
            <a:pPr lvl="1"/>
            <a:r>
              <a:rPr lang="en-US" sz="2600" dirty="0"/>
              <a:t>Track 4: Shared Clean Energy Facilities program and tariffs</a:t>
            </a:r>
            <a:endParaRPr lang="en-US" sz="35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C78E-5E29-47FC-8F1B-06D6D3DC9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/>
              <a:t>Pilot Programs on Grid-Side System Enhancements to Integrate Distributed Energy Resources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United Illuminating</a:t>
            </a:r>
          </a:p>
          <a:p>
            <a:pPr>
              <a:buFontTx/>
              <a:buChar char="-"/>
            </a:pPr>
            <a:r>
              <a:rPr lang="en-US" sz="2400" dirty="0"/>
              <a:t>Hosting capacity and analysis mapping, and DER and load forecasting.  </a:t>
            </a:r>
            <a:r>
              <a:rPr lang="en-US" sz="2400" dirty="0">
                <a:hlinkClick r:id="rId3"/>
              </a:rPr>
              <a:t>Docket 17-06-03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Localized targeting of DERs to avoid or defer a distribution capacity upgrade.  </a:t>
            </a:r>
            <a:r>
              <a:rPr lang="en-US" sz="2400" dirty="0">
                <a:hlinkClick r:id="rId3"/>
              </a:rPr>
              <a:t>Docket 17-06-03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Pending: Grid-connected battery storage.  </a:t>
            </a:r>
            <a:r>
              <a:rPr lang="en-US" sz="2400" dirty="0">
                <a:hlinkClick r:id="rId4"/>
              </a:rPr>
              <a:t>Docket 17-11-13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Eversource</a:t>
            </a:r>
          </a:p>
          <a:p>
            <a:pPr>
              <a:buFontTx/>
              <a:buChar char="-"/>
            </a:pPr>
            <a:r>
              <a:rPr lang="en-US" sz="2400" dirty="0"/>
              <a:t>DER customer portal and management system, DER hosting capacity map.  </a:t>
            </a:r>
            <a:r>
              <a:rPr lang="en-US" sz="2400" dirty="0">
                <a:hlinkClick r:id="rId5"/>
              </a:rPr>
              <a:t>Docket 17-06-02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C78E-5E29-47FC-8F1B-06D6D3DC9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Insights &amp;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Lowering barriers to stakeholder participation</a:t>
            </a:r>
          </a:p>
          <a:p>
            <a:pPr lvl="0"/>
            <a:r>
              <a:rPr lang="en-US" sz="2800" dirty="0"/>
              <a:t>How to design and utilize pilots effectively</a:t>
            </a:r>
          </a:p>
          <a:p>
            <a:r>
              <a:rPr lang="en-US" sz="2800" dirty="0"/>
              <a:t>Maximizing value through integrated (distributed) resource planning</a:t>
            </a:r>
          </a:p>
          <a:p>
            <a:pPr lvl="0"/>
            <a:r>
              <a:rPr lang="en-US" sz="2800" dirty="0"/>
              <a:t>Standards and interoperability: are regional approaches useful/appropriate?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Draft.  Not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C78E-5E29-47FC-8F1B-06D6D3DC95CE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2547088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Green Theme">
  <a:themeElements>
    <a:clrScheme name="Light Green Theme">
      <a:dk1>
        <a:srgbClr val="002A7E"/>
      </a:dk1>
      <a:lt1>
        <a:srgbClr val="99C48F"/>
      </a:lt1>
      <a:dk2>
        <a:srgbClr val="E8F2E6"/>
      </a:dk2>
      <a:lt2>
        <a:srgbClr val="FFFFFF"/>
      </a:lt2>
      <a:accent1>
        <a:srgbClr val="FEFDDB"/>
      </a:accent1>
      <a:accent2>
        <a:srgbClr val="FCF8A6"/>
      </a:accent2>
      <a:accent3>
        <a:srgbClr val="8EB4E3"/>
      </a:accent3>
      <a:accent4>
        <a:srgbClr val="C6D9F1"/>
      </a:accent4>
      <a:accent5>
        <a:srgbClr val="4BACC6"/>
      </a:accent5>
      <a:accent6>
        <a:srgbClr val="6565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324</Words>
  <Application>Microsoft Macintosh PowerPoint</Application>
  <PresentationFormat>On-screen Show (4:3)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Light Green Theme</vt:lpstr>
      <vt:lpstr>PowerPoint Presentation</vt:lpstr>
      <vt:lpstr>PURA Initiatives</vt:lpstr>
      <vt:lpstr>Docket 17-12-03 PURA Investigation into Distribution System Planning of the Electric Distribution Companies</vt:lpstr>
      <vt:lpstr>Docket 18-08-33 PURA Implementation of Section 7 of Public Act 18-50</vt:lpstr>
      <vt:lpstr>Pilot Programs on Grid-Side System Enhancements to Integrate Distributed Energy Resources</vt:lpstr>
      <vt:lpstr>Insights &amp; Opportunities</vt:lpstr>
      <vt:lpstr>Questions?</vt:lpstr>
    </vt:vector>
  </TitlesOfParts>
  <Company>DEEP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Porter</dc:creator>
  <cp:lastModifiedBy>Susan Rivo</cp:lastModifiedBy>
  <cp:revision>155</cp:revision>
  <dcterms:created xsi:type="dcterms:W3CDTF">2018-03-27T20:33:47Z</dcterms:created>
  <dcterms:modified xsi:type="dcterms:W3CDTF">2018-10-11T18:54:21Z</dcterms:modified>
</cp:coreProperties>
</file>